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87" r:id="rId7"/>
    <p:sldId id="261" r:id="rId8"/>
    <p:sldId id="291" r:id="rId9"/>
    <p:sldId id="262" r:id="rId10"/>
    <p:sldId id="288" r:id="rId11"/>
    <p:sldId id="263" r:id="rId12"/>
    <p:sldId id="264" r:id="rId13"/>
    <p:sldId id="265" r:id="rId14"/>
    <p:sldId id="266" r:id="rId15"/>
    <p:sldId id="300" r:id="rId16"/>
    <p:sldId id="302" r:id="rId17"/>
    <p:sldId id="271" r:id="rId18"/>
    <p:sldId id="272" r:id="rId19"/>
    <p:sldId id="270" r:id="rId20"/>
    <p:sldId id="273" r:id="rId21"/>
    <p:sldId id="299" r:id="rId22"/>
    <p:sldId id="274" r:id="rId23"/>
    <p:sldId id="275" r:id="rId24"/>
    <p:sldId id="276" r:id="rId25"/>
    <p:sldId id="293" r:id="rId26"/>
    <p:sldId id="277" r:id="rId27"/>
    <p:sldId id="278" r:id="rId28"/>
    <p:sldId id="294" r:id="rId29"/>
    <p:sldId id="289" r:id="rId30"/>
    <p:sldId id="298" r:id="rId31"/>
    <p:sldId id="295" r:id="rId32"/>
    <p:sldId id="279" r:id="rId33"/>
    <p:sldId id="280" r:id="rId34"/>
    <p:sldId id="281" r:id="rId35"/>
    <p:sldId id="296" r:id="rId36"/>
    <p:sldId id="282" r:id="rId37"/>
    <p:sldId id="301" r:id="rId38"/>
    <p:sldId id="283" r:id="rId39"/>
    <p:sldId id="297" r:id="rId40"/>
    <p:sldId id="284" r:id="rId41"/>
    <p:sldId id="290" r:id="rId42"/>
    <p:sldId id="285" r:id="rId43"/>
    <p:sldId id="292" r:id="rId44"/>
    <p:sldId id="28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2AEA-F6B0-4972-9946-16AE508F668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BD67-E29E-4617-B75B-7E3552EA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7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2AEA-F6B0-4972-9946-16AE508F668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BD67-E29E-4617-B75B-7E3552EA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2AEA-F6B0-4972-9946-16AE508F668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BD67-E29E-4617-B75B-7E3552EA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1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2AEA-F6B0-4972-9946-16AE508F668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BD67-E29E-4617-B75B-7E3552EA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4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2AEA-F6B0-4972-9946-16AE508F668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BD67-E29E-4617-B75B-7E3552EA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1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2AEA-F6B0-4972-9946-16AE508F668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BD67-E29E-4617-B75B-7E3552EA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0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2AEA-F6B0-4972-9946-16AE508F668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BD67-E29E-4617-B75B-7E3552EA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2AEA-F6B0-4972-9946-16AE508F668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BD67-E29E-4617-B75B-7E3552EA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6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2AEA-F6B0-4972-9946-16AE508F668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BD67-E29E-4617-B75B-7E3552EA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0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2AEA-F6B0-4972-9946-16AE508F668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BD67-E29E-4617-B75B-7E3552EA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4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2AEA-F6B0-4972-9946-16AE508F668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BD67-E29E-4617-B75B-7E3552EA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6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22AEA-F6B0-4972-9946-16AE508F668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BBD67-E29E-4617-B75B-7E3552EAD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021"/>
            <a:ext cx="9144000" cy="147002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 Representation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0485" r="38925" b="13978"/>
          <a:stretch/>
        </p:blipFill>
        <p:spPr bwMode="auto">
          <a:xfrm>
            <a:off x="237520" y="1524000"/>
            <a:ext cx="8906480" cy="532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37520" y="1676400"/>
            <a:ext cx="479168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3450" y="3962400"/>
            <a:ext cx="228115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5867400"/>
            <a:ext cx="3200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t="33429" r="35742" b="11914"/>
          <a:stretch/>
        </p:blipFill>
        <p:spPr bwMode="auto">
          <a:xfrm>
            <a:off x="0" y="1576552"/>
            <a:ext cx="8860221" cy="49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9524" y="22860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Feature Extraction – Scene Interpretation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t="36040" r="33333" b="15355"/>
          <a:stretch/>
        </p:blipFill>
        <p:spPr bwMode="auto">
          <a:xfrm>
            <a:off x="0" y="2133600"/>
            <a:ext cx="9312998" cy="442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5800" y="38100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t="27248" r="37754" b="18132"/>
          <a:stretch/>
        </p:blipFill>
        <p:spPr bwMode="auto">
          <a:xfrm>
            <a:off x="-43748" y="1553099"/>
            <a:ext cx="9172904" cy="526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485" y="212834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Environment Representation and Modeling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what are the Features?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3657600"/>
            <a:ext cx="21336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8200" y="4724400"/>
            <a:ext cx="22860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38200" y="5715000"/>
            <a:ext cx="22860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4" r="32761" b="15011"/>
          <a:stretch/>
        </p:blipFill>
        <p:spPr bwMode="auto">
          <a:xfrm>
            <a:off x="0" y="1828800"/>
            <a:ext cx="8765628" cy="47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8014" y="15240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Environmental Models: </a:t>
            </a:r>
            <a:r>
              <a:rPr lang="en-US" dirty="0" smtClean="0">
                <a:solidFill>
                  <a:srgbClr val="FF0000"/>
                </a:solidFill>
              </a:rPr>
              <a:t>Examples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0883"/>
            <a:ext cx="8229600" cy="235431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Geometric primitives </a:t>
            </a:r>
            <a:r>
              <a:rPr lang="en-US" sz="2400" dirty="0" smtClean="0"/>
              <a:t>like line segments, circles, corners, edges.</a:t>
            </a:r>
          </a:p>
          <a:p>
            <a:endParaRPr lang="en-US" sz="2400" dirty="0" smtClean="0"/>
          </a:p>
          <a:p>
            <a:r>
              <a:rPr lang="en-US" sz="2400" dirty="0" smtClean="0"/>
              <a:t>For most </a:t>
            </a:r>
            <a:r>
              <a:rPr lang="en-US" sz="2400" dirty="0" smtClean="0">
                <a:solidFill>
                  <a:srgbClr val="FF0000"/>
                </a:solidFill>
              </a:rPr>
              <a:t>other</a:t>
            </a:r>
            <a:r>
              <a:rPr lang="en-US" sz="2400" dirty="0" smtClean="0"/>
              <a:t> geometric primitives the parametric description of the features becomes </a:t>
            </a:r>
            <a:r>
              <a:rPr lang="en-US" sz="2400" dirty="0" smtClean="0">
                <a:solidFill>
                  <a:srgbClr val="FF0000"/>
                </a:solidFill>
              </a:rPr>
              <a:t>too complex</a:t>
            </a:r>
          </a:p>
          <a:p>
            <a:endParaRPr lang="en-US" sz="2400" smtClean="0">
              <a:solidFill>
                <a:srgbClr val="FF0000"/>
              </a:solidFill>
            </a:endParaRPr>
          </a:p>
          <a:p>
            <a:r>
              <a:rPr lang="en-US" sz="2400" smtClean="0">
                <a:solidFill>
                  <a:srgbClr val="FF0000"/>
                </a:solidFill>
              </a:rPr>
              <a:t>No  </a:t>
            </a:r>
            <a:r>
              <a:rPr lang="en-US" sz="2400" dirty="0" smtClean="0">
                <a:solidFill>
                  <a:srgbClr val="FF0000"/>
                </a:solidFill>
              </a:rPr>
              <a:t>closed form </a:t>
            </a:r>
            <a:r>
              <a:rPr lang="en-US" sz="2400" dirty="0" smtClean="0"/>
              <a:t>solutions exist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62413" r="35058" b="25701"/>
          <a:stretch/>
        </p:blipFill>
        <p:spPr bwMode="auto">
          <a:xfrm>
            <a:off x="152400" y="4191000"/>
            <a:ext cx="8875341" cy="11009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785" y="7882"/>
            <a:ext cx="9106569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 Extraction based on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 Images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989141" y="5486400"/>
            <a:ext cx="4038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want to extract a line from a set of points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609600" y="5486400"/>
            <a:ext cx="3657600" cy="12192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segments are very practical and important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49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524" y="228600"/>
            <a:ext cx="8229600" cy="5562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 Extraction for single Sonar or Laser Range Finder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0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Measurement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24000"/>
            <a:ext cx="1676400" cy="60960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distance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3" t="29742" r="17014" b="11084"/>
          <a:stretch/>
        </p:blipFill>
        <p:spPr bwMode="auto">
          <a:xfrm>
            <a:off x="152400" y="2514600"/>
            <a:ext cx="7246962" cy="42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410200" y="2057400"/>
            <a:ext cx="533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6934200" y="1371600"/>
            <a:ext cx="1676400" cy="609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angle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29400" y="1905000"/>
            <a:ext cx="609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143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measurement is a series of pairs of distance and angle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19400" y="1447800"/>
            <a:ext cx="1371600" cy="60960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14400" y="5410200"/>
            <a:ext cx="685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5410200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14400" y="61722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5562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85850" y="58674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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6228" y="621280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x/r = cos</a:t>
            </a:r>
            <a:r>
              <a:rPr lang="en-US" dirty="0">
                <a:sym typeface="Symbol"/>
              </a:rPr>
              <a:t></a:t>
            </a:r>
            <a:endParaRPr lang="en-US" dirty="0"/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6200" y="4876800"/>
            <a:ext cx="2514600" cy="1909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27322" r="31183" b="9505"/>
          <a:stretch/>
        </p:blipFill>
        <p:spPr bwMode="auto">
          <a:xfrm>
            <a:off x="257503" y="1513490"/>
            <a:ext cx="8915400" cy="513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5800" y="21021"/>
            <a:ext cx="8229600" cy="74097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Angular Histogram (range)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066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robot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76400" y="1436132"/>
            <a:ext cx="228600" cy="1535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200" y="914400"/>
            <a:ext cx="288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of points in distance n for angle delta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91200" y="5486400"/>
            <a:ext cx="3381703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Our wheelchair robot used this method, one sonar rotating, on top of the robot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458200" cy="99059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Based on straight lines, usually vertical</a:t>
            </a:r>
          </a:p>
          <a:p>
            <a:r>
              <a:rPr lang="en-US" sz="2400" dirty="0" smtClean="0"/>
              <a:t>Combinations of lines: S features, Z features, door, window</a:t>
            </a:r>
            <a:endParaRPr lang="en-U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30576" r="34157" b="12258"/>
          <a:stretch/>
        </p:blipFill>
        <p:spPr bwMode="auto">
          <a:xfrm>
            <a:off x="571924" y="1957467"/>
            <a:ext cx="8572076" cy="49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8903"/>
            <a:ext cx="9144000" cy="73309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Extracting Other Geometric Features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676400" y="5334000"/>
            <a:ext cx="18288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43562" y="5313218"/>
            <a:ext cx="18288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77000" y="5313218"/>
            <a:ext cx="18288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552717" y="4724400"/>
            <a:ext cx="305245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62200" y="4724400"/>
            <a:ext cx="152400" cy="588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543800" y="487680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6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30" y="1295400"/>
            <a:ext cx="8229600" cy="73183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Clustering: Finding neighboring segments of a common line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27529" r="33129" b="21357"/>
          <a:stretch/>
        </p:blipFill>
        <p:spPr bwMode="auto">
          <a:xfrm>
            <a:off x="54572" y="2133600"/>
            <a:ext cx="9005360" cy="458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2452" y="2628"/>
            <a:ext cx="8229600" cy="5715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Segmentation for Line Extraction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758794"/>
            <a:ext cx="768145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Image space versus model space = transformations between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28356" r="33333" b="9851"/>
          <a:stretch/>
        </p:blipFill>
        <p:spPr bwMode="auto">
          <a:xfrm>
            <a:off x="81455" y="1542393"/>
            <a:ext cx="9033641" cy="529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924800" y="25908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0" y="3124200"/>
            <a:ext cx="1143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53300" y="4343400"/>
            <a:ext cx="1143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00600" y="4666565"/>
            <a:ext cx="2552700" cy="1429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3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762000"/>
            <a:ext cx="8382000" cy="5638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 Extraction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7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Methods discussed earlier in robot vision can be used</a:t>
            </a:r>
          </a:p>
          <a:p>
            <a:r>
              <a:rPr lang="en-US" dirty="0" smtClean="0"/>
              <a:t>Sometimes we use simple methods and is enough</a:t>
            </a:r>
          </a:p>
          <a:p>
            <a:r>
              <a:rPr lang="en-US" dirty="0" smtClean="0"/>
              <a:t>Now computers are fast so I recommend to use Canny plus Hough and next processing</a:t>
            </a:r>
          </a:p>
          <a:p>
            <a:r>
              <a:rPr lang="en-US" dirty="0" smtClean="0"/>
              <a:t>Use histograms as well.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2581" r="37817" b="34040"/>
          <a:stretch/>
        </p:blipFill>
        <p:spPr bwMode="auto">
          <a:xfrm>
            <a:off x="101415" y="1371600"/>
            <a:ext cx="8573985" cy="218506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5800" y="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Feature Extraction uses computer vision: </a:t>
            </a:r>
            <a:r>
              <a:rPr lang="en-US" dirty="0" smtClean="0">
                <a:solidFill>
                  <a:srgbClr val="FF0000"/>
                </a:solidFill>
              </a:rPr>
              <a:t>Challenges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22571" r="40795" b="15010"/>
          <a:stretch/>
        </p:blipFill>
        <p:spPr bwMode="auto">
          <a:xfrm>
            <a:off x="-31530" y="990600"/>
            <a:ext cx="8180736" cy="587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083" y="0"/>
            <a:ext cx="9114034" cy="70682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Visual Appearance-Base Feature Extraction (Vision)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5867400"/>
            <a:ext cx="3708104" cy="993228"/>
          </a:xfrm>
          <a:solidFill>
            <a:schemeClr val="bg2">
              <a:lumMod val="9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Matching and feature extraction can be done on various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24671" r="33333" b="16386"/>
          <a:stretch/>
        </p:blipFill>
        <p:spPr bwMode="auto">
          <a:xfrm>
            <a:off x="31955" y="1797269"/>
            <a:ext cx="8908026" cy="50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5800" y="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Feature Extraction (Vision): TOOLS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797269"/>
            <a:ext cx="1828800" cy="4125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" y="3854669"/>
            <a:ext cx="1828800" cy="4125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4692869"/>
            <a:ext cx="1828800" cy="4125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5638800"/>
            <a:ext cx="1828800" cy="4125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6392917"/>
            <a:ext cx="3048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matching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814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" t="29149" r="37420" b="20000"/>
          <a:stretch/>
        </p:blipFill>
        <p:spPr bwMode="auto">
          <a:xfrm>
            <a:off x="34158" y="1981200"/>
            <a:ext cx="9074655" cy="486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5800" y="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Filtering noise </a:t>
            </a:r>
            <a:r>
              <a:rPr lang="en-US" dirty="0" smtClean="0"/>
              <a:t>and Edge Detection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981200"/>
            <a:ext cx="30480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4411716"/>
            <a:ext cx="1295400" cy="4650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fingerprint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Image Fingerprint combines </a:t>
            </a:r>
            <a:r>
              <a:rPr lang="en-US" dirty="0" smtClean="0">
                <a:solidFill>
                  <a:srgbClr val="FF0000"/>
                </a:solidFill>
              </a:rPr>
              <a:t>many measurements </a:t>
            </a:r>
          </a:p>
          <a:p>
            <a:endParaRPr lang="en-US" dirty="0" smtClean="0"/>
          </a:p>
          <a:p>
            <a:r>
              <a:rPr lang="en-US" dirty="0" smtClean="0"/>
              <a:t>Image Fingerprint can be done from </a:t>
            </a:r>
            <a:r>
              <a:rPr lang="en-US" dirty="0" smtClean="0">
                <a:solidFill>
                  <a:srgbClr val="FF0000"/>
                </a:solidFill>
              </a:rPr>
              <a:t>many sonars</a:t>
            </a:r>
            <a:r>
              <a:rPr lang="en-US" dirty="0" smtClean="0"/>
              <a:t>, laser range finders, Kinects,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Sensor integration  = </a:t>
            </a:r>
            <a:r>
              <a:rPr lang="en-US" dirty="0" smtClean="0">
                <a:solidFill>
                  <a:srgbClr val="FF0000"/>
                </a:solidFill>
              </a:rPr>
              <a:t>sensor fusion</a:t>
            </a:r>
          </a:p>
          <a:p>
            <a:endParaRPr lang="en-US" dirty="0" smtClean="0"/>
          </a:p>
          <a:p>
            <a:r>
              <a:rPr lang="en-US" dirty="0" smtClean="0"/>
              <a:t>Can use </a:t>
            </a:r>
            <a:r>
              <a:rPr lang="en-US" dirty="0" err="1" smtClean="0">
                <a:solidFill>
                  <a:srgbClr val="FF0000"/>
                </a:solidFill>
              </a:rPr>
              <a:t>Kalman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GA</a:t>
            </a:r>
            <a:r>
              <a:rPr lang="en-US" dirty="0" smtClean="0"/>
              <a:t> for these fusions.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95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25997" r="34592" b="14539"/>
          <a:stretch/>
        </p:blipFill>
        <p:spPr bwMode="auto">
          <a:xfrm>
            <a:off x="-23752" y="1283869"/>
            <a:ext cx="9167752" cy="55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Image Fingerprint Extraction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5800" y="228600"/>
            <a:ext cx="8229600" cy="58674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Probabilistic Line Extraction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7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762000"/>
            <a:ext cx="8382000" cy="5334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Based on Range Data:  </a:t>
            </a:r>
          </a:p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Extraction (1)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1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9" t="40735" r="38964" b="26382"/>
          <a:stretch/>
        </p:blipFill>
        <p:spPr bwMode="auto">
          <a:xfrm>
            <a:off x="76200" y="2057400"/>
            <a:ext cx="3684896" cy="317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5800" y="35257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179694"/>
            <a:ext cx="8534400" cy="737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We have a set of points from one side of segmented shape of walls, etc.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2286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fit the straight line to these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" y="21021"/>
            <a:ext cx="9138914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Statistical representation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independence</a:t>
            </a:r>
            <a:r>
              <a:rPr lang="en-US" sz="3200" dirty="0" smtClean="0"/>
              <a:t> of random variables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868363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Probability density can be not Gaussian</a:t>
            </a:r>
          </a:p>
          <a:p>
            <a:r>
              <a:rPr lang="en-US" dirty="0" smtClean="0"/>
              <a:t>Variables can be dependent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2" t="44446" r="44299" b="16043"/>
          <a:stretch/>
        </p:blipFill>
        <p:spPr bwMode="auto">
          <a:xfrm>
            <a:off x="762000" y="1295400"/>
            <a:ext cx="6385036" cy="370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09600" y="5181600"/>
            <a:ext cx="2895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problems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66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" y="5943600"/>
            <a:ext cx="9139450" cy="715963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We can formulate the Least Square Problem or the Weighted Least Square Problem</a:t>
            </a:r>
            <a:endParaRPr lang="en-US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6687" r="38964" b="20000"/>
          <a:stretch/>
        </p:blipFill>
        <p:spPr bwMode="auto">
          <a:xfrm>
            <a:off x="4549" y="685800"/>
            <a:ext cx="9144000" cy="515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formulation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349" y="705714"/>
            <a:ext cx="8534400" cy="737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36" y="609601"/>
            <a:ext cx="4136764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From line equation for every point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we get: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6506" r="33333" b="15011"/>
          <a:stretch/>
        </p:blipFill>
        <p:spPr bwMode="auto">
          <a:xfrm>
            <a:off x="258096" y="1844566"/>
            <a:ext cx="8878530" cy="501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13855"/>
            <a:ext cx="9136626" cy="39485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Features Based on Range Data:  </a:t>
            </a:r>
            <a:r>
              <a:rPr lang="en-US" sz="2400" dirty="0" smtClean="0">
                <a:solidFill>
                  <a:srgbClr val="FF0000"/>
                </a:solidFill>
              </a:rPr>
              <a:t>Line Extraction (1)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743200" y="1143000"/>
            <a:ext cx="1219200" cy="701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43800" y="2019300"/>
            <a:ext cx="457200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1800" y="1295400"/>
            <a:ext cx="1600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have many points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533400" y="2743200"/>
            <a:ext cx="54102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" y="4876800"/>
            <a:ext cx="5753100" cy="1991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43600" y="5257800"/>
            <a:ext cx="1828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5815008"/>
            <a:ext cx="2590800" cy="1258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will present it soon with more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562600"/>
            <a:ext cx="7924800" cy="1295400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Observe that points are modeled as random variables.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32149" r="33334" b="16387"/>
          <a:stretch/>
        </p:blipFill>
        <p:spPr bwMode="auto">
          <a:xfrm>
            <a:off x="5903" y="914400"/>
            <a:ext cx="910939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5800" y="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Line Extraction: 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 squares</a:t>
            </a:r>
            <a:endParaRPr lang="en-US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51054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25195" r="33334" b="20000"/>
          <a:stretch/>
        </p:blipFill>
        <p:spPr bwMode="auto">
          <a:xfrm>
            <a:off x="-19334" y="2067383"/>
            <a:ext cx="8993168" cy="479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9334" y="0"/>
            <a:ext cx="5429534" cy="16764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Extraction: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formulation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0" t="29106" r="33333" b="39766"/>
          <a:stretch/>
        </p:blipFill>
        <p:spPr bwMode="auto">
          <a:xfrm>
            <a:off x="6148867" y="0"/>
            <a:ext cx="2995133" cy="26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2075950" cy="6096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676400"/>
            <a:ext cx="62484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2895600" cy="762000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want to find model parameters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27771" r="33334" b="20000"/>
          <a:stretch/>
        </p:blipFill>
        <p:spPr bwMode="auto">
          <a:xfrm>
            <a:off x="445799" y="2380593"/>
            <a:ext cx="8698201" cy="447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0"/>
            <a:ext cx="90678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Line Extraction: </a:t>
            </a:r>
            <a:r>
              <a:rPr lang="en-US" dirty="0" smtClean="0">
                <a:solidFill>
                  <a:srgbClr val="FF0000"/>
                </a:solidFill>
              </a:rPr>
              <a:t>solving non-linear equation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68056" r="45095" b="23669"/>
          <a:stretch/>
        </p:blipFill>
        <p:spPr bwMode="auto">
          <a:xfrm>
            <a:off x="4152330" y="1295400"/>
            <a:ext cx="4981434" cy="723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705600" y="2018732"/>
            <a:ext cx="1219200" cy="4229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0" y="3352800"/>
            <a:ext cx="2133600" cy="6096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We use variance in each point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4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t="22941" r="33334" b="14323"/>
          <a:stretch/>
        </p:blipFill>
        <p:spPr bwMode="auto">
          <a:xfrm>
            <a:off x="152400" y="1479925"/>
            <a:ext cx="8863611" cy="5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0723" y="160282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Features Based on Range Data: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Line Extraction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Interpretation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981200"/>
            <a:ext cx="3505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3192" y="2438400"/>
            <a:ext cx="3505200" cy="1081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379481"/>
            <a:ext cx="3505200" cy="5255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17 measurements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86200" y="1479925"/>
            <a:ext cx="698005" cy="348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1927" y="5657671"/>
            <a:ext cx="3429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want to find the best alpha and r for all these points x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6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15" y="117370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Coming back to two slides earlier.</a:t>
            </a:r>
            <a:endParaRPr lang="en-US" sz="2000" dirty="0"/>
          </a:p>
          <a:p>
            <a:r>
              <a:rPr lang="en-US" sz="2000" dirty="0" smtClean="0"/>
              <a:t>It can be shown that the solution of (2.54) in the sense of “weighted least square” is the following: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 t="44945" r="43952" b="36237"/>
          <a:stretch/>
        </p:blipFill>
        <p:spPr bwMode="auto">
          <a:xfrm>
            <a:off x="76200" y="2438400"/>
            <a:ext cx="8839200" cy="248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0034" y="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Line Extraction: </a:t>
            </a:r>
            <a:r>
              <a:rPr lang="en-US" dirty="0" smtClean="0">
                <a:solidFill>
                  <a:srgbClr val="FF0000"/>
                </a:solidFill>
              </a:rPr>
              <a:t>solution in the weighted least square sense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298" y="2382142"/>
            <a:ext cx="8830101" cy="253667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42286" r="36865" b="17420"/>
          <a:stretch/>
        </p:blipFill>
        <p:spPr bwMode="auto">
          <a:xfrm>
            <a:off x="430034" y="2620370"/>
            <a:ext cx="8713966" cy="365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0034" y="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Propagation through the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0034" y="5029200"/>
            <a:ext cx="8637766" cy="12486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31217" r="36812" b="14323"/>
          <a:stretch/>
        </p:blipFill>
        <p:spPr bwMode="auto">
          <a:xfrm>
            <a:off x="0" y="1650687"/>
            <a:ext cx="9144000" cy="520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7719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LINE EXTRACTION -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Error Propagation Law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33600" y="1447800"/>
            <a:ext cx="2971800" cy="838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4648200"/>
            <a:ext cx="2590800" cy="73183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Jacobian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622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1"/>
            <a:ext cx="7162800" cy="53339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We want to calculate the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covariance matrix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27798" r="51622" b="13291"/>
          <a:stretch/>
        </p:blipFill>
        <p:spPr bwMode="auto">
          <a:xfrm>
            <a:off x="233770" y="1524000"/>
            <a:ext cx="6340451" cy="505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Propagation of Uncertainty during line extraction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85800" y="3276600"/>
            <a:ext cx="16764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5800" y="50292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14400" y="1371600"/>
            <a:ext cx="441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1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648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Error Propagation Law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9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7428" y="228600"/>
            <a:ext cx="8379372" cy="4876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Regression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5638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Extraction can be done using Linear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78" y="685801"/>
            <a:ext cx="8229600" cy="99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Robot measures distances to walls.</a:t>
            </a:r>
          </a:p>
          <a:p>
            <a:r>
              <a:rPr lang="en-US" sz="2000" dirty="0" smtClean="0"/>
              <a:t>Algorithm tries to find the best match using linear regression</a:t>
            </a:r>
            <a:endParaRPr lang="en-US" sz="2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25492" r="33333" b="13634"/>
          <a:stretch/>
        </p:blipFill>
        <p:spPr bwMode="auto">
          <a:xfrm>
            <a:off x="110358" y="2168970"/>
            <a:ext cx="8117263" cy="468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980" y="0"/>
            <a:ext cx="9145979" cy="5715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Feature Extraction: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Simplest Case </a:t>
            </a:r>
            <a:r>
              <a:rPr lang="en-US" sz="2800" dirty="0" smtClean="0"/>
              <a:t>=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</a:t>
            </a:r>
            <a:r>
              <a:rPr lang="en-US" sz="2800" dirty="0" smtClean="0"/>
              <a:t> Regression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0" y="2134163"/>
            <a:ext cx="3886200" cy="2246586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72200" y="1905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0" y="1600200"/>
            <a:ext cx="16002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Gaussian Error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971800" y="3257456"/>
            <a:ext cx="152400" cy="2457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38200" y="3257456"/>
            <a:ext cx="1143000" cy="2914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91399" y="5410200"/>
            <a:ext cx="1752599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try to fit the line to the set of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36" y="597231"/>
            <a:ext cx="4737264" cy="469570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straight lines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020" y="25730"/>
            <a:ext cx="9122979" cy="5715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Feature Extraction: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Nonlinear</a:t>
            </a:r>
            <a:r>
              <a:rPr lang="en-US" sz="3600" dirty="0" smtClean="0"/>
              <a:t> Linear Regression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t="31417" r="60992" b="14568"/>
          <a:stretch/>
        </p:blipFill>
        <p:spPr bwMode="auto">
          <a:xfrm>
            <a:off x="-20945" y="1066801"/>
            <a:ext cx="4364345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1066801"/>
            <a:ext cx="1371600" cy="251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24100" y="2373868"/>
            <a:ext cx="2057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Set of points (xi, </a:t>
            </a:r>
            <a:r>
              <a:rPr lang="en-US" dirty="0" err="1" smtClean="0"/>
              <a:t>yi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181600"/>
            <a:ext cx="28956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create a non-linear equation system and we solve it for the best values of alpha and r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343400" y="1219200"/>
            <a:ext cx="38100" cy="563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1295400"/>
            <a:ext cx="45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396734"/>
            <a:ext cx="45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0457" y="5187287"/>
            <a:ext cx="45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6327" y="939864"/>
            <a:ext cx="45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29200" y="2133599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562600" y="2285999"/>
            <a:ext cx="1600200" cy="457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362700" y="3133725"/>
            <a:ext cx="1028700" cy="28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791200" y="3428999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6" t="26068" r="31828" b="40361"/>
          <a:stretch/>
        </p:blipFill>
        <p:spPr bwMode="auto">
          <a:xfrm>
            <a:off x="4381499" y="1499400"/>
            <a:ext cx="4800031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077200" y="4038600"/>
            <a:ext cx="45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4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5" t="58110" r="32108" b="12337"/>
          <a:stretch/>
        </p:blipFill>
        <p:spPr bwMode="auto">
          <a:xfrm>
            <a:off x="49595" y="838200"/>
            <a:ext cx="9122980" cy="528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020" y="25730"/>
            <a:ext cx="9122979" cy="5715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Feature Extraction: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Nonlinear</a:t>
            </a:r>
            <a:r>
              <a:rPr lang="en-US" sz="3600" dirty="0" smtClean="0"/>
              <a:t> Linear Regression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020" y="2590800"/>
            <a:ext cx="112198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t="73011" r="70182" b="13634"/>
          <a:stretch/>
        </p:blipFill>
        <p:spPr bwMode="auto">
          <a:xfrm>
            <a:off x="3695699" y="758282"/>
            <a:ext cx="4757753" cy="145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315200" y="1828800"/>
            <a:ext cx="76200" cy="3581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8599" y="6120857"/>
            <a:ext cx="510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do this for any analytic curve but the above is enough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31635" r="35058" b="26066"/>
          <a:stretch/>
        </p:blipFill>
        <p:spPr bwMode="auto">
          <a:xfrm>
            <a:off x="0" y="2590800"/>
            <a:ext cx="8995173" cy="385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45720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on </a:t>
            </a:r>
            <a:r>
              <a:rPr lang="en-US" dirty="0" smtClean="0"/>
              <a:t>: Feature Extraction and Sensory Interpretation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Error Propagation Law: </a:t>
            </a:r>
            <a:r>
              <a:rPr lang="en-US" dirty="0" smtClean="0">
                <a:solidFill>
                  <a:srgbClr val="FF0000"/>
                </a:solidFill>
              </a:rPr>
              <a:t>Motivation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28044" r="33334" b="14324"/>
          <a:stretch/>
        </p:blipFill>
        <p:spPr bwMode="auto">
          <a:xfrm>
            <a:off x="0" y="1143000"/>
            <a:ext cx="9144000" cy="513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1447800"/>
            <a:ext cx="4038600" cy="381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8600" y="3505201"/>
            <a:ext cx="48006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 know uncertain points</a:t>
            </a:r>
          </a:p>
          <a:p>
            <a:pPr algn="ctr"/>
            <a:r>
              <a:rPr lang="en-US" sz="1400" dirty="0" smtClean="0"/>
              <a:t>We want to extract line</a:t>
            </a:r>
          </a:p>
          <a:p>
            <a:pPr algn="ctr"/>
            <a:r>
              <a:rPr lang="en-US" sz="1400" dirty="0" smtClean="0"/>
              <a:t>What is the line uncertainty of the line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61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00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The Error Propagation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04" y="5933364"/>
            <a:ext cx="8305800" cy="868363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system can be linear or not linear</a:t>
            </a:r>
          </a:p>
          <a:p>
            <a:r>
              <a:rPr lang="en-US" dirty="0" smtClean="0"/>
              <a:t>The noise can be Gaussian or not Gaussian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31451" r="41049" b="21976"/>
          <a:stretch/>
        </p:blipFill>
        <p:spPr bwMode="auto">
          <a:xfrm>
            <a:off x="381000" y="1143000"/>
            <a:ext cx="8355724" cy="443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3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28230" r="33334" b="11226"/>
          <a:stretch/>
        </p:blipFill>
        <p:spPr bwMode="auto">
          <a:xfrm>
            <a:off x="141890" y="1497724"/>
            <a:ext cx="9002110" cy="53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9658" y="15240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Error Propagation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58" y="914401"/>
            <a:ext cx="4114800" cy="914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F</a:t>
            </a:r>
            <a:r>
              <a:rPr lang="en-US" sz="4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r>
              <a:rPr lang="en-US" sz="4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US" sz="4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4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60808" r="39202" b="12232"/>
          <a:stretch/>
        </p:blipFill>
        <p:spPr bwMode="auto">
          <a:xfrm>
            <a:off x="0" y="3352800"/>
            <a:ext cx="9357263" cy="284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9658" y="0"/>
            <a:ext cx="82296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Error Propagation Law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fundamental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362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85800" y="1524000"/>
            <a:ext cx="22098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38200" y="1524000"/>
            <a:ext cx="6096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143000" y="1524000"/>
            <a:ext cx="106680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2400" y="838200"/>
            <a:ext cx="8991600" cy="563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05400" y="895350"/>
            <a:ext cx="3962400" cy="12573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Error Propagation Law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6196941"/>
            <a:ext cx="28194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Jacobian</a:t>
            </a:r>
            <a:r>
              <a:rPr lang="en-US" sz="1400" dirty="0" smtClean="0"/>
              <a:t> is multi-dimensional derivative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33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524" y="228600"/>
            <a:ext cx="8229600" cy="5562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 Extraction for Scene Interpretation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3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747</Words>
  <Application>Microsoft Office PowerPoint</Application>
  <PresentationFormat>On-screen Show (4:3)</PresentationFormat>
  <Paragraphs>124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Uncertainty Representation</vt:lpstr>
      <vt:lpstr>Gaussian Distribution</vt:lpstr>
      <vt:lpstr>Statistical representation and independence of random variables</vt:lpstr>
      <vt:lpstr>The Error Propagation Law</vt:lpstr>
      <vt:lpstr>The Error Propagation Law: Motivation</vt:lpstr>
      <vt:lpstr>The Error Propagation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Laser Measurement</vt:lpstr>
      <vt:lpstr>PowerPoint Presentation</vt:lpstr>
      <vt:lpstr>PowerPoint Presentation</vt:lpstr>
      <vt:lpstr>Clustering: Finding neighboring segments of a common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fingerprint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</vt:lpstr>
      <vt:lpstr>PowerPoint Presentation</vt:lpstr>
      <vt:lpstr>PowerPoint Presentation</vt:lpstr>
      <vt:lpstr>PowerPoint Presentation</vt:lpstr>
      <vt:lpstr>PowerPoint Presentation</vt:lpstr>
      <vt:lpstr>Jacobian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22</cp:revision>
  <dcterms:created xsi:type="dcterms:W3CDTF">2012-09-21T00:39:13Z</dcterms:created>
  <dcterms:modified xsi:type="dcterms:W3CDTF">2014-02-27T19:40:58Z</dcterms:modified>
</cp:coreProperties>
</file>